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9" r:id="rId3"/>
  </p:sldMasterIdLst>
  <p:notesMasterIdLst>
    <p:notesMasterId r:id="rId40"/>
  </p:notesMasterIdLst>
  <p:sldIdLst>
    <p:sldId id="257" r:id="rId4"/>
    <p:sldId id="447" r:id="rId5"/>
    <p:sldId id="525" r:id="rId6"/>
    <p:sldId id="462" r:id="rId7"/>
    <p:sldId id="464" r:id="rId8"/>
    <p:sldId id="467" r:id="rId9"/>
    <p:sldId id="465" r:id="rId10"/>
    <p:sldId id="528" r:id="rId11"/>
    <p:sldId id="529" r:id="rId12"/>
    <p:sldId id="530" r:id="rId13"/>
    <p:sldId id="531" r:id="rId14"/>
    <p:sldId id="532" r:id="rId15"/>
    <p:sldId id="471" r:id="rId16"/>
    <p:sldId id="466" r:id="rId17"/>
    <p:sldId id="470" r:id="rId18"/>
    <p:sldId id="474" r:id="rId19"/>
    <p:sldId id="463" r:id="rId20"/>
    <p:sldId id="453" r:id="rId21"/>
    <p:sldId id="455" r:id="rId22"/>
    <p:sldId id="513" r:id="rId23"/>
    <p:sldId id="456" r:id="rId24"/>
    <p:sldId id="472" r:id="rId25"/>
    <p:sldId id="507" r:id="rId26"/>
    <p:sldId id="473" r:id="rId27"/>
    <p:sldId id="461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23" r:id="rId38"/>
    <p:sldId id="52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EFE5D-F28E-425D-B710-35F65DC9691E}" type="datetimeFigureOut">
              <a:rPr lang="en-US" smtClean="0"/>
              <a:t>23-Jul-21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5D666-951B-48EB-87FD-60AA1AE28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658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D688D79-8BF5-4604-BB1E-BADDE5DFCE90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8975"/>
            <a:ext cx="4565650" cy="3425825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3869"/>
            <a:ext cx="5026920" cy="4111050"/>
          </a:xfrm>
          <a:noFill/>
        </p:spPr>
        <p:txBody>
          <a:bodyPr lIns="89850" tIns="44922" rIns="89850" bIns="44922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80039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D666-951B-48EB-87FD-60AA1AE28D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9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5D666-951B-48EB-87FD-60AA1AE28D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9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9132F-E560-4A6B-A80D-B09E5B79CA3B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C13FD-EBDB-463C-BFC9-24E7385C98A5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4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426E6-9F0F-459E-B219-29EF0E7F9149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66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2099733"/>
            <a:ext cx="6619244" cy="2677648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43218" y="1830324"/>
            <a:ext cx="99059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DA67ABA-2F00-435E-9949-2CB1E6BA7E64}" type="datetimeFigureOut">
              <a:rPr lang="en-IN" smtClean="0">
                <a:solidFill>
                  <a:prstClr val="white"/>
                </a:solidFill>
              </a:rPr>
              <a:pPr/>
              <a:t>23-07-2021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7220" y="3264921"/>
            <a:ext cx="3859795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712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63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07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677645"/>
            <a:ext cx="3263267" cy="2283824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677645"/>
            <a:ext cx="2816534" cy="2283823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2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2603501"/>
            <a:ext cx="3618869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2603500"/>
            <a:ext cx="361886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49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361886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3179763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2603500"/>
            <a:ext cx="361886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3179763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08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60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89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98ADD-EC29-4B17-A4BA-E58FFE6AABBC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93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95400"/>
            <a:ext cx="2094869" cy="16002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447800"/>
            <a:ext cx="3892549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895601"/>
            <a:ext cx="2094869" cy="312927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110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693332"/>
            <a:ext cx="2895195" cy="173566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1143000"/>
            <a:ext cx="242039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657600"/>
            <a:ext cx="2894409" cy="13716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8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966674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553666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4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63416"/>
            <a:ext cx="6619244" cy="137975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543300"/>
            <a:ext cx="6619244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8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2631816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7200" dirty="0">
                <a:solidFill>
                  <a:srgbClr val="ACD433"/>
                </a:solidFill>
              </a:rPr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591094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7200" dirty="0">
                <a:solidFill>
                  <a:srgbClr val="ACD433"/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980518"/>
            <a:ext cx="6340430" cy="2698249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3678766"/>
            <a:ext cx="579432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464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70667"/>
            <a:ext cx="6619245" cy="1822514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5033068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641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17299"/>
            <a:ext cx="2346876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3193561"/>
            <a:ext cx="2346876" cy="283349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2603502"/>
            <a:ext cx="235903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3193562"/>
            <a:ext cx="2359035" cy="283349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2617300"/>
            <a:ext cx="2370772" cy="57626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3193562"/>
            <a:ext cx="237353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776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4532845"/>
            <a:ext cx="228782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5109108"/>
            <a:ext cx="2287828" cy="91794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4532846"/>
            <a:ext cx="2285075" cy="65115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2603500"/>
            <a:ext cx="201843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5184002"/>
            <a:ext cx="2287829" cy="84305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4532847"/>
            <a:ext cx="2287829" cy="65115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5184001"/>
            <a:ext cx="2287828" cy="84305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6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973668"/>
            <a:ext cx="6619245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1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1278468"/>
            <a:ext cx="1060450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1278468"/>
            <a:ext cx="4685660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19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F032-2F9B-49D6-8496-5A94778CFAD4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339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2099733"/>
            <a:ext cx="6619244" cy="2677648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4777380"/>
            <a:ext cx="6619244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43218" y="1830324"/>
            <a:ext cx="990599" cy="2285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DA67ABA-2F00-435E-9949-2CB1E6BA7E64}" type="datetimeFigureOut">
              <a:rPr lang="en-IN" smtClean="0">
                <a:solidFill>
                  <a:prstClr val="white"/>
                </a:solidFill>
              </a:rPr>
              <a:pPr/>
              <a:t>23-07-2021</a:t>
            </a:fld>
            <a:endParaRPr lang="en-IN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7220" y="3264921"/>
            <a:ext cx="3859795" cy="2286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007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54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8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8" y="2677645"/>
            <a:ext cx="3263267" cy="2283824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69" y="2677645"/>
            <a:ext cx="2816534" cy="2283823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91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2603501"/>
            <a:ext cx="3618869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2603500"/>
            <a:ext cx="361886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35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361886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3179763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2603500"/>
            <a:ext cx="361886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3" y="3179763"/>
            <a:ext cx="361886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02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224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287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95400"/>
            <a:ext cx="2094869" cy="160020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60" y="1447800"/>
            <a:ext cx="3892549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895601"/>
            <a:ext cx="2094869" cy="312927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7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693332"/>
            <a:ext cx="2895195" cy="1735668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1143000"/>
            <a:ext cx="242039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3657600"/>
            <a:ext cx="2894409" cy="13716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8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D20B7-AF66-4248-92E0-CBFAD9FE761C}" type="datetime1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569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4966674"/>
            <a:ext cx="6619243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685800"/>
            <a:ext cx="661924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7" y="5536665"/>
            <a:ext cx="6619242" cy="493712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49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63416"/>
            <a:ext cx="6619244" cy="137975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543300"/>
            <a:ext cx="6619244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1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7289579" y="2631816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7200" dirty="0">
                <a:solidFill>
                  <a:srgbClr val="ACD433"/>
                </a:solidFill>
              </a:rPr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721" y="591094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r>
              <a:rPr lang="en-US" sz="7200" dirty="0">
                <a:solidFill>
                  <a:srgbClr val="ACD433"/>
                </a:solidFill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980518"/>
            <a:ext cx="6340430" cy="2698249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3678766"/>
            <a:ext cx="579432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4350657"/>
            <a:ext cx="6619244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70667"/>
            <a:ext cx="6619245" cy="1822514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5033068"/>
            <a:ext cx="6619244" cy="8604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16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17299"/>
            <a:ext cx="2346876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6" y="3193561"/>
            <a:ext cx="2346876" cy="283349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2603502"/>
            <a:ext cx="235903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3193562"/>
            <a:ext cx="2359035" cy="2833495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5025" y="2617300"/>
            <a:ext cx="2370772" cy="57626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5026" y="3193562"/>
            <a:ext cx="237353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302978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9301" y="2569634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25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4532845"/>
            <a:ext cx="2287829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4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5109108"/>
            <a:ext cx="2287828" cy="91794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403" y="4532846"/>
            <a:ext cx="2285075" cy="651156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8" y="2603500"/>
            <a:ext cx="201843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6649" y="5184002"/>
            <a:ext cx="2287829" cy="84305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575" y="4532847"/>
            <a:ext cx="2287829" cy="65115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2603500"/>
            <a:ext cx="201843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576" y="5184001"/>
            <a:ext cx="2287828" cy="84305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1115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1429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7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973668"/>
            <a:ext cx="6619245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75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2567" y="1278468"/>
            <a:ext cx="1060450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5" y="1278468"/>
            <a:ext cx="4685660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ACD433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95730"/>
            <a:ext cx="628649" cy="767687"/>
          </a:xfrm>
          <a:prstGeom prst="rect">
            <a:avLst/>
          </a:prstGeom>
        </p:spPr>
        <p:txBody>
          <a:bodyPr/>
          <a:lstStyle/>
          <a:p>
            <a:fld id="{8F1164C7-C447-497D-B4FF-AD571ED41960}" type="slidenum">
              <a:rPr lang="en-IN" smtClean="0">
                <a:solidFill>
                  <a:prstClr val="black"/>
                </a:solidFill>
              </a:rPr>
              <a:pPr/>
              <a:t>‹#›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486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34986-3A9A-4C8A-B1B5-2C1F0223C3E8}" type="datetime1">
              <a:rPr lang="en-US" smtClean="0"/>
              <a:t>23-Jul-21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6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7BFD9-A282-4273-84D2-BCAEEF98D88D}" type="datetime1">
              <a:rPr lang="en-US" smtClean="0"/>
              <a:t>23-Jul-21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7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2E5E-7A5D-45FB-B1BE-6248B9595D6F}" type="datetime1">
              <a:rPr lang="en-US" smtClean="0"/>
              <a:t>23-Jul-21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35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0F6DC-A7C0-4A36-A244-6D6E07DDC369}" type="datetime1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9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9E4D-745D-4CD9-9FCC-F0646AE96AF0}" type="datetime1">
              <a:rPr lang="en-US" smtClean="0"/>
              <a:t>23-Jul-21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C1B3-BA10-4969-AEB9-4992114FE0A5}" type="datetime1">
              <a:rPr lang="en-US" smtClean="0"/>
              <a:t>23-Jul-21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Prof. Parth Goel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FFFFD-3B3E-4576-A5F0-2FC5AA489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973668"/>
            <a:ext cx="657106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65710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6394062"/>
            <a:ext cx="74294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6391839"/>
            <a:ext cx="2894846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40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2"/>
            <a:ext cx="9144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5" y="973668"/>
            <a:ext cx="6571060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2603500"/>
            <a:ext cx="65710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8204" y="6394062"/>
            <a:ext cx="74294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ADA67ABA-2F00-435E-9949-2CB1E6BA7E64}" type="datetimeFigureOut">
              <a:rPr lang="en-IN" smtClean="0">
                <a:solidFill>
                  <a:srgbClr val="ACD433"/>
                </a:solidFill>
              </a:rPr>
              <a:pPr/>
              <a:t>23-07-2021</a:t>
            </a:fld>
            <a:endParaRPr lang="en-IN">
              <a:solidFill>
                <a:srgbClr val="ACD433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269" y="6391839"/>
            <a:ext cx="2894846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>
              <a:solidFill>
                <a:srgbClr val="ACD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0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iming>
    <p:tnLst>
      <p:par>
        <p:cTn id="1" dur="indefinite" restart="never" nodeType="tmRoot"/>
      </p:par>
    </p:tnLst>
  </p:timing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819400"/>
            <a:ext cx="8763000" cy="838200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/>
              <a:t>Introduction to </a:t>
            </a:r>
            <a:r>
              <a:rPr lang="en-US" smtClean="0"/>
              <a:t>Big Data &amp; Data </a:t>
            </a:r>
            <a:r>
              <a:rPr lang="en-US" dirty="0" smtClean="0"/>
              <a:t>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5943600"/>
            <a:ext cx="4745736" cy="273844"/>
          </a:xfrm>
        </p:spPr>
        <p:txBody>
          <a:bodyPr/>
          <a:lstStyle/>
          <a:p>
            <a:pPr algn="ctr"/>
            <a:r>
              <a:rPr lang="en-US" sz="97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Oxford University Press 2020. All rights reserved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97909" y="1373950"/>
            <a:ext cx="8192022" cy="64822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50" b="1" dirty="0">
                <a:solidFill>
                  <a:prstClr val="black"/>
                </a:solidFill>
                <a:latin typeface="Calibri" panose="020F0502020204030204" pitchFamily="34" charset="0"/>
              </a:rPr>
              <a:t>Traditional vs Big Data Systems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b="47750"/>
          <a:stretch>
            <a:fillRect/>
          </a:stretch>
        </p:blipFill>
        <p:spPr bwMode="auto">
          <a:xfrm>
            <a:off x="1676400" y="2086465"/>
            <a:ext cx="6029649" cy="3792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663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95026" y="6019800"/>
            <a:ext cx="4745736" cy="273844"/>
          </a:xfrm>
        </p:spPr>
        <p:txBody>
          <a:bodyPr/>
          <a:lstStyle/>
          <a:p>
            <a:pPr algn="ctr"/>
            <a:r>
              <a:rPr lang="en-US" sz="97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Oxford University Press 2020. All rights reserved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533400" y="990600"/>
            <a:ext cx="8192022" cy="64822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50" b="1" dirty="0">
                <a:solidFill>
                  <a:prstClr val="black"/>
                </a:solidFill>
                <a:latin typeface="Calibri" panose="020F0502020204030204" pitchFamily="34" charset="0"/>
              </a:rPr>
              <a:t>Traditional vs Big Data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33600" y="1828801"/>
            <a:ext cx="5007162" cy="3124200"/>
            <a:chOff x="-150047" y="0"/>
            <a:chExt cx="9294047" cy="5321276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/>
            <a:srcRect t="51433"/>
            <a:stretch>
              <a:fillRect/>
            </a:stretch>
          </p:blipFill>
          <p:spPr bwMode="auto">
            <a:xfrm>
              <a:off x="-150047" y="357166"/>
              <a:ext cx="9294047" cy="4964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2"/>
            <a:srcRect b="95101"/>
            <a:stretch>
              <a:fillRect/>
            </a:stretch>
          </p:blipFill>
          <p:spPr bwMode="auto">
            <a:xfrm>
              <a:off x="-142908" y="0"/>
              <a:ext cx="928690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914400" y="5055405"/>
            <a:ext cx="8073651" cy="964395"/>
          </a:xfrm>
          <a:prstGeom prst="rect">
            <a:avLst/>
          </a:prstGeom>
        </p:spPr>
        <p:txBody>
          <a:bodyPr vert="horz" lIns="68580" tIns="34290" rIns="68580" bIns="3429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00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</a:t>
            </a:r>
            <a:r>
              <a:rPr lang="en-IN" sz="1500" b="1" cap="none" dirty="0">
                <a:solidFill>
                  <a:srgbClr val="ACD4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transactional vs analytical</a:t>
            </a:r>
          </a:p>
          <a:p>
            <a:pPr marL="257175" indent="-257175"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00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en-IN" sz="1500" b="1" cap="none" dirty="0">
                <a:solidFill>
                  <a:srgbClr val="ACD4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structured vs  heterogeneous data</a:t>
            </a:r>
          </a:p>
          <a:p>
            <a:pPr marL="257175" indent="-257175"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00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Infrastructure -  </a:t>
            </a:r>
            <a:r>
              <a:rPr lang="en-US" sz="1500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small/medium scale with centralized control vs  large scale</a:t>
            </a:r>
          </a:p>
          <a:p>
            <a:pPr>
              <a:buClr>
                <a:srgbClr val="ACD433"/>
              </a:buClr>
            </a:pPr>
            <a:endParaRPr lang="en-US" sz="1500" b="1" cap="none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5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70559" y="5270121"/>
            <a:ext cx="4745736" cy="273844"/>
          </a:xfrm>
        </p:spPr>
        <p:txBody>
          <a:bodyPr/>
          <a:lstStyle/>
          <a:p>
            <a:pPr algn="ctr"/>
            <a:r>
              <a:rPr lang="en-US" sz="97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Oxford University Press 2020. All rights reserved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91515" y="1352598"/>
            <a:ext cx="8192022" cy="64822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50" b="1" dirty="0">
                <a:solidFill>
                  <a:prstClr val="black"/>
                </a:solidFill>
                <a:latin typeface="Calibri" panose="020F0502020204030204" pitchFamily="34" charset="0"/>
              </a:rPr>
              <a:t>Roles in Data Science Team</a:t>
            </a:r>
          </a:p>
        </p:txBody>
      </p:sp>
      <p:grpSp>
        <p:nvGrpSpPr>
          <p:cNvPr id="12" name="Group 200"/>
          <p:cNvGrpSpPr>
            <a:grpSpLocks/>
          </p:cNvGrpSpPr>
          <p:nvPr/>
        </p:nvGrpSpPr>
        <p:grpSpPr bwMode="auto">
          <a:xfrm>
            <a:off x="413503" y="2073272"/>
            <a:ext cx="4038969" cy="3461223"/>
            <a:chOff x="1787" y="1808"/>
            <a:chExt cx="8137" cy="6925"/>
          </a:xfrm>
        </p:grpSpPr>
        <p:sp>
          <p:nvSpPr>
            <p:cNvPr id="13" name="Oval 57"/>
            <p:cNvSpPr>
              <a:spLocks noChangeArrowheads="1"/>
            </p:cNvSpPr>
            <p:nvPr/>
          </p:nvSpPr>
          <p:spPr bwMode="auto">
            <a:xfrm>
              <a:off x="6750" y="2439"/>
              <a:ext cx="2466" cy="2505"/>
            </a:xfrm>
            <a:prstGeom prst="ellipse">
              <a:avLst/>
            </a:prstGeom>
            <a:solidFill>
              <a:srgbClr val="FABF8F">
                <a:alpha val="27058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825">
                <a:solidFill>
                  <a:prstClr val="black"/>
                </a:solidFill>
              </a:endParaRPr>
            </a:p>
          </p:txBody>
        </p:sp>
        <p:grpSp>
          <p:nvGrpSpPr>
            <p:cNvPr id="14" name="Group 58"/>
            <p:cNvGrpSpPr>
              <a:grpSpLocks/>
            </p:cNvGrpSpPr>
            <p:nvPr/>
          </p:nvGrpSpPr>
          <p:grpSpPr bwMode="auto">
            <a:xfrm>
              <a:off x="1787" y="1808"/>
              <a:ext cx="8137" cy="6925"/>
              <a:chOff x="1787" y="1808"/>
              <a:chExt cx="8137" cy="6925"/>
            </a:xfrm>
          </p:grpSpPr>
          <p:grpSp>
            <p:nvGrpSpPr>
              <p:cNvPr id="15" name="Group 59"/>
              <p:cNvGrpSpPr>
                <a:grpSpLocks/>
              </p:cNvGrpSpPr>
              <p:nvPr/>
            </p:nvGrpSpPr>
            <p:grpSpPr bwMode="auto">
              <a:xfrm>
                <a:off x="1787" y="1808"/>
                <a:ext cx="8137" cy="6925"/>
                <a:chOff x="1787" y="1173"/>
                <a:chExt cx="8137" cy="6925"/>
              </a:xfrm>
            </p:grpSpPr>
            <p:sp>
              <p:nvSpPr>
                <p:cNvPr id="17" name="Oval 60"/>
                <p:cNvSpPr>
                  <a:spLocks noChangeArrowheads="1"/>
                </p:cNvSpPr>
                <p:nvPr/>
              </p:nvSpPr>
              <p:spPr bwMode="auto">
                <a:xfrm>
                  <a:off x="1787" y="2317"/>
                  <a:ext cx="4048" cy="4183"/>
                </a:xfrm>
                <a:prstGeom prst="ellipse">
                  <a:avLst/>
                </a:prstGeom>
                <a:solidFill>
                  <a:srgbClr val="FFFF00">
                    <a:alpha val="39999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Rectangle 61"/>
                <p:cNvSpPr>
                  <a:spLocks noChangeArrowheads="1"/>
                </p:cNvSpPr>
                <p:nvPr/>
              </p:nvSpPr>
              <p:spPr bwMode="auto">
                <a:xfrm>
                  <a:off x="2700" y="2740"/>
                  <a:ext cx="1605" cy="5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Design new Data models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Rectangle 62"/>
                <p:cNvSpPr>
                  <a:spLocks noChangeArrowheads="1"/>
                </p:cNvSpPr>
                <p:nvPr/>
              </p:nvSpPr>
              <p:spPr bwMode="auto">
                <a:xfrm>
                  <a:off x="1995" y="4615"/>
                  <a:ext cx="1493" cy="4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Mathematics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63"/>
                <p:cNvSpPr>
                  <a:spLocks noChangeArrowheads="1"/>
                </p:cNvSpPr>
                <p:nvPr/>
              </p:nvSpPr>
              <p:spPr bwMode="auto">
                <a:xfrm>
                  <a:off x="2100" y="3415"/>
                  <a:ext cx="127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Research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Rectangle 64"/>
                <p:cNvSpPr>
                  <a:spLocks noChangeArrowheads="1"/>
                </p:cNvSpPr>
                <p:nvPr/>
              </p:nvSpPr>
              <p:spPr bwMode="auto">
                <a:xfrm>
                  <a:off x="2340" y="5245"/>
                  <a:ext cx="1365" cy="5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Design  new algorithms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Oval 65"/>
                <p:cNvSpPr>
                  <a:spLocks noChangeArrowheads="1"/>
                </p:cNvSpPr>
                <p:nvPr/>
              </p:nvSpPr>
              <p:spPr bwMode="auto">
                <a:xfrm>
                  <a:off x="3840" y="2485"/>
                  <a:ext cx="4364" cy="3810"/>
                </a:xfrm>
                <a:prstGeom prst="ellipse">
                  <a:avLst/>
                </a:prstGeom>
                <a:solidFill>
                  <a:srgbClr val="92D050">
                    <a:alpha val="39999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ectangle 66"/>
                <p:cNvSpPr>
                  <a:spLocks noChangeArrowheads="1"/>
                </p:cNvSpPr>
                <p:nvPr/>
              </p:nvSpPr>
              <p:spPr bwMode="auto">
                <a:xfrm>
                  <a:off x="4320" y="3070"/>
                  <a:ext cx="127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srgbClr val="C00000"/>
                      </a:solidFill>
                      <a:latin typeface="Calibri" pitchFamily="34" charset="0"/>
                      <a:cs typeface="Arial" pitchFamily="34" charset="0"/>
                    </a:rPr>
                    <a:t>Data mungling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4" name="Rectangle 67"/>
                <p:cNvSpPr>
                  <a:spLocks noChangeArrowheads="1"/>
                </p:cNvSpPr>
                <p:nvPr/>
              </p:nvSpPr>
              <p:spPr bwMode="auto">
                <a:xfrm>
                  <a:off x="4170" y="3569"/>
                  <a:ext cx="1416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Data analysis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5" name="Rectangle 68"/>
                <p:cNvSpPr>
                  <a:spLocks noChangeArrowheads="1"/>
                </p:cNvSpPr>
                <p:nvPr/>
              </p:nvSpPr>
              <p:spPr bwMode="auto">
                <a:xfrm>
                  <a:off x="4332" y="3880"/>
                  <a:ext cx="127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1050" dirty="0">
                      <a:solidFill>
                        <a:srgbClr val="C00000"/>
                      </a:solidFill>
                      <a:latin typeface="Calibri" pitchFamily="34" charset="0"/>
                      <a:cs typeface="Arial" pitchFamily="34" charset="0"/>
                    </a:rPr>
                    <a:t>Statistics</a:t>
                  </a: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6" name="Rectangle 15"/>
                <p:cNvSpPr>
                  <a:spLocks noChangeArrowheads="1"/>
                </p:cNvSpPr>
                <p:nvPr/>
              </p:nvSpPr>
              <p:spPr bwMode="auto">
                <a:xfrm>
                  <a:off x="4065" y="4135"/>
                  <a:ext cx="1785" cy="50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Machine learning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Rectangle 70"/>
                <p:cNvSpPr>
                  <a:spLocks noChangeArrowheads="1"/>
                </p:cNvSpPr>
                <p:nvPr/>
              </p:nvSpPr>
              <p:spPr bwMode="auto">
                <a:xfrm>
                  <a:off x="4089" y="4387"/>
                  <a:ext cx="1437" cy="2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srgbClr val="C00000"/>
                      </a:solidFill>
                      <a:latin typeface="Calibri" pitchFamily="34" charset="0"/>
                      <a:cs typeface="Arial" pitchFamily="34" charset="0"/>
                    </a:rPr>
                    <a:t>Visualisation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ectangle 17"/>
                <p:cNvSpPr>
                  <a:spLocks noChangeArrowheads="1"/>
                </p:cNvSpPr>
                <p:nvPr/>
              </p:nvSpPr>
              <p:spPr bwMode="auto">
                <a:xfrm>
                  <a:off x="4170" y="4975"/>
                  <a:ext cx="1635" cy="34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Business insights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Rectangle 72"/>
                <p:cNvSpPr>
                  <a:spLocks noChangeArrowheads="1"/>
                </p:cNvSpPr>
                <p:nvPr/>
              </p:nvSpPr>
              <p:spPr bwMode="auto">
                <a:xfrm>
                  <a:off x="4110" y="5320"/>
                  <a:ext cx="148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srgbClr val="C00000"/>
                      </a:solidFill>
                      <a:latin typeface="Calibri" pitchFamily="34" charset="0"/>
                      <a:cs typeface="Arial" pitchFamily="34" charset="0"/>
                    </a:rPr>
                    <a:t>communication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" name="Oval 73"/>
                <p:cNvSpPr>
                  <a:spLocks noChangeArrowheads="1"/>
                </p:cNvSpPr>
                <p:nvPr/>
              </p:nvSpPr>
              <p:spPr bwMode="auto">
                <a:xfrm>
                  <a:off x="3495" y="4788"/>
                  <a:ext cx="3338" cy="3310"/>
                </a:xfrm>
                <a:prstGeom prst="ellipse">
                  <a:avLst/>
                </a:prstGeom>
                <a:solidFill>
                  <a:srgbClr val="00B0F0">
                    <a:alpha val="39999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Rectangle 74"/>
                <p:cNvSpPr>
                  <a:spLocks noChangeArrowheads="1"/>
                </p:cNvSpPr>
                <p:nvPr/>
              </p:nvSpPr>
              <p:spPr bwMode="auto">
                <a:xfrm>
                  <a:off x="3858" y="6389"/>
                  <a:ext cx="2340" cy="7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improve business process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2" name="Rectangle 75"/>
                <p:cNvSpPr>
                  <a:spLocks noChangeArrowheads="1"/>
                </p:cNvSpPr>
                <p:nvPr/>
              </p:nvSpPr>
              <p:spPr bwMode="auto">
                <a:xfrm>
                  <a:off x="7231" y="2599"/>
                  <a:ext cx="2025" cy="6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Design / Impl</a:t>
                  </a:r>
                </a:p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storage solutions / models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3" name="Oval 76"/>
                <p:cNvSpPr>
                  <a:spLocks noChangeArrowheads="1"/>
                </p:cNvSpPr>
                <p:nvPr/>
              </p:nvSpPr>
              <p:spPr bwMode="auto">
                <a:xfrm rot="-813784">
                  <a:off x="6669" y="1173"/>
                  <a:ext cx="2991" cy="5570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25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Rectangle 77"/>
                <p:cNvSpPr>
                  <a:spLocks noChangeArrowheads="1"/>
                </p:cNvSpPr>
                <p:nvPr/>
              </p:nvSpPr>
              <p:spPr bwMode="auto">
                <a:xfrm>
                  <a:off x="4995" y="5860"/>
                  <a:ext cx="127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dirty="0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Tool usage</a:t>
                  </a:r>
                  <a:endParaRPr lang="en-US" sz="825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ctangle 78"/>
                <p:cNvSpPr>
                  <a:spLocks noChangeArrowheads="1"/>
                </p:cNvSpPr>
                <p:nvPr/>
              </p:nvSpPr>
              <p:spPr bwMode="auto">
                <a:xfrm>
                  <a:off x="1961" y="3925"/>
                  <a:ext cx="1890" cy="3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1050" b="1" dirty="0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Data Scientist</a:t>
                  </a: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Rectangle 79"/>
                <p:cNvSpPr>
                  <a:spLocks noChangeArrowheads="1"/>
                </p:cNvSpPr>
                <p:nvPr/>
              </p:nvSpPr>
              <p:spPr bwMode="auto">
                <a:xfrm>
                  <a:off x="5850" y="4150"/>
                  <a:ext cx="1534" cy="7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Data </a:t>
                  </a:r>
                  <a:endParaRPr lang="en-US" sz="1050" b="1" dirty="0">
                    <a:solidFill>
                      <a:srgbClr val="7030A0"/>
                    </a:solidFill>
                    <a:latin typeface="Times New Roman" pitchFamily="18" charset="0"/>
                    <a:cs typeface="Arial" pitchFamily="34" charset="0"/>
                  </a:endParaRPr>
                </a:p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050" b="1" dirty="0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Analyst</a:t>
                  </a: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Rectangle 80"/>
                <p:cNvSpPr>
                  <a:spLocks noChangeArrowheads="1"/>
                </p:cNvSpPr>
                <p:nvPr/>
              </p:nvSpPr>
              <p:spPr bwMode="auto">
                <a:xfrm>
                  <a:off x="4089" y="6868"/>
                  <a:ext cx="2601" cy="4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1050" b="1" dirty="0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Business Analyst</a:t>
                  </a: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Rectangle 81"/>
                <p:cNvSpPr>
                  <a:spLocks noChangeArrowheads="1"/>
                </p:cNvSpPr>
                <p:nvPr/>
              </p:nvSpPr>
              <p:spPr bwMode="auto">
                <a:xfrm>
                  <a:off x="7110" y="2084"/>
                  <a:ext cx="1943" cy="4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1050" b="1" dirty="0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Data Architect</a:t>
                  </a:r>
                  <a:endParaRPr lang="en-US" sz="1050" dirty="0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9" name="Rectangle 82"/>
                <p:cNvSpPr>
                  <a:spLocks noChangeArrowheads="1"/>
                </p:cNvSpPr>
                <p:nvPr/>
              </p:nvSpPr>
              <p:spPr bwMode="auto">
                <a:xfrm>
                  <a:off x="7845" y="5155"/>
                  <a:ext cx="1755" cy="4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 b="1">
                      <a:solidFill>
                        <a:srgbClr val="7030A0"/>
                      </a:solidFill>
                      <a:latin typeface="Calibri" pitchFamily="34" charset="0"/>
                      <a:cs typeface="Arial" pitchFamily="34" charset="0"/>
                    </a:rPr>
                    <a:t>DBA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0" name="Rectangle 83"/>
                <p:cNvSpPr>
                  <a:spLocks noChangeArrowheads="1"/>
                </p:cNvSpPr>
                <p:nvPr/>
              </p:nvSpPr>
              <p:spPr bwMode="auto">
                <a:xfrm>
                  <a:off x="7701" y="5845"/>
                  <a:ext cx="1922" cy="4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1050" b="1" dirty="0">
                      <a:solidFill>
                        <a:prstClr val="white"/>
                      </a:solidFill>
                      <a:latin typeface="Calibri" pitchFamily="34" charset="0"/>
                      <a:cs typeface="Arial" pitchFamily="34" charset="0"/>
                    </a:rPr>
                    <a:t>Data Engineer</a:t>
                  </a:r>
                  <a:endParaRPr lang="en-US" sz="1050" dirty="0">
                    <a:solidFill>
                      <a:prstClr val="whit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1" name="Rectangle 84"/>
                <p:cNvSpPr>
                  <a:spLocks noChangeArrowheads="1"/>
                </p:cNvSpPr>
                <p:nvPr/>
              </p:nvSpPr>
              <p:spPr bwMode="auto">
                <a:xfrm>
                  <a:off x="7231" y="3760"/>
                  <a:ext cx="1275" cy="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Tool usage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Rectangle 85"/>
                <p:cNvSpPr>
                  <a:spLocks noChangeArrowheads="1"/>
                </p:cNvSpPr>
                <p:nvPr/>
              </p:nvSpPr>
              <p:spPr bwMode="auto">
                <a:xfrm>
                  <a:off x="8094" y="4615"/>
                  <a:ext cx="1830" cy="8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fontAlgn="base">
                    <a:spcBef>
                      <a:spcPct val="0"/>
                    </a:spcBef>
                    <a:spcAft>
                      <a:spcPts val="750"/>
                    </a:spcAft>
                  </a:pPr>
                  <a:r>
                    <a:rPr lang="en-US" sz="825">
                      <a:solidFill>
                        <a:prstClr val="black"/>
                      </a:solidFill>
                      <a:latin typeface="Calibri" pitchFamily="34" charset="0"/>
                      <a:cs typeface="Arial" pitchFamily="34" charset="0"/>
                    </a:rPr>
                    <a:t>Manage storage solutions</a:t>
                  </a:r>
                  <a:endParaRPr lang="en-US" sz="825">
                    <a:solidFill>
                      <a:prstClr val="black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16" name="Oval 86"/>
              <p:cNvSpPr>
                <a:spLocks noChangeArrowheads="1"/>
              </p:cNvSpPr>
              <p:nvPr/>
            </p:nvSpPr>
            <p:spPr bwMode="auto">
              <a:xfrm>
                <a:off x="7005" y="3990"/>
                <a:ext cx="2595" cy="2505"/>
              </a:xfrm>
              <a:prstGeom prst="ellipse">
                <a:avLst/>
              </a:prstGeom>
              <a:solidFill>
                <a:srgbClr val="C00000">
                  <a:alpha val="38823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25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3" name="Content Placeholder 2"/>
          <p:cNvSpPr txBox="1">
            <a:spLocks/>
          </p:cNvSpPr>
          <p:nvPr/>
        </p:nvSpPr>
        <p:spPr>
          <a:xfrm>
            <a:off x="4560680" y="2089519"/>
            <a:ext cx="4064870" cy="3911231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scientist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designs and conducts expt. By  collecting and cleansing, </a:t>
            </a:r>
            <a:r>
              <a:rPr lang="en-US" sz="1275" b="1" cap="none" dirty="0" err="1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analysing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data, inferring insights &amp; visualizing the results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Statistician:</a:t>
            </a:r>
            <a:r>
              <a:rPr lang="en-IN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collects, analyses, and interprets data using statistical methods to transform businesses.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analyst: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collects, processes, and analyses data. Unlike data scientist, he does not invent new algorithms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analyst:  </a:t>
            </a:r>
            <a:r>
              <a:rPr lang="en-IN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aims at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improving the business from the insights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Architect:  </a:t>
            </a:r>
            <a:r>
              <a:rPr lang="en-IN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creates a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 print for the data management system to capture, integrate, organize, protect, and maintain data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275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Administrator:</a:t>
            </a:r>
            <a:r>
              <a:rPr lang="en-IN" sz="1275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manages and maintains the database</a:t>
            </a:r>
          </a:p>
          <a:p>
            <a:pPr marL="106313" indent="-214313" algn="just">
              <a:spcBef>
                <a:spcPts val="0"/>
              </a:spcBef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75" b="1" cap="none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75" b="1" cap="none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Engineer: </a:t>
            </a:r>
            <a:r>
              <a:rPr lang="en-US" sz="1275" b="1" cap="none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SE skills to develop, construct, test, and maintain frameworks</a:t>
            </a:r>
          </a:p>
          <a:p>
            <a:pPr marL="106313" indent="-214313" algn="just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sz="1350" b="1" cap="none" dirty="0">
              <a:solidFill>
                <a:prstClr val="white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6313" indent="-214313" algn="just">
              <a:spcBef>
                <a:spcPts val="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endParaRPr lang="en-US" sz="1350" b="1" cap="none" dirty="0">
              <a:solidFill>
                <a:srgbClr val="ACD4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21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69236" y="1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A Single View to the Customer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547802"/>
            <a:ext cx="2476500" cy="2476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5223" y="3213734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Customer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58" y="898484"/>
            <a:ext cx="730215" cy="275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786" y="1461563"/>
            <a:ext cx="465656" cy="451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972" y="1045124"/>
            <a:ext cx="790060" cy="3429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293032" y="1476924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Social Media</a:t>
            </a:r>
            <a:endParaRPr lang="en-US" sz="1050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997200" y="2286000"/>
            <a:ext cx="939801" cy="800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476500" y="3491103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628399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Gaming</a:t>
            </a:r>
            <a:endParaRPr lang="en-US" sz="1050" dirty="0"/>
          </a:p>
        </p:txBody>
      </p:sp>
      <p:cxnSp>
        <p:nvCxnSpPr>
          <p:cNvPr id="19" name="Straight Connector 18"/>
          <p:cNvCxnSpPr>
            <a:endCxn id="10" idx="2"/>
          </p:cNvCxnSpPr>
          <p:nvPr/>
        </p:nvCxnSpPr>
        <p:spPr>
          <a:xfrm flipV="1">
            <a:off x="2794000" y="1173811"/>
            <a:ext cx="89966" cy="303113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1"/>
          </p:cNvCxnSpPr>
          <p:nvPr/>
        </p:nvCxnSpPr>
        <p:spPr>
          <a:xfrm flipH="1" flipV="1">
            <a:off x="2146300" y="1326212"/>
            <a:ext cx="271963" cy="276774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3" idx="2"/>
          </p:cNvCxnSpPr>
          <p:nvPr/>
        </p:nvCxnSpPr>
        <p:spPr>
          <a:xfrm>
            <a:off x="1772442" y="170286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32" idx="6"/>
          </p:cNvCxnSpPr>
          <p:nvPr/>
        </p:nvCxnSpPr>
        <p:spPr>
          <a:xfrm flipH="1">
            <a:off x="3146396" y="4024302"/>
            <a:ext cx="676306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291263" y="45085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Entertain</a:t>
            </a:r>
            <a:endParaRPr lang="en-US" sz="800" dirty="0"/>
          </a:p>
        </p:txBody>
      </p:sp>
      <p:sp>
        <p:nvSpPr>
          <p:cNvPr id="39" name="Oval 38"/>
          <p:cNvSpPr/>
          <p:nvPr/>
        </p:nvSpPr>
        <p:spPr>
          <a:xfrm>
            <a:off x="5934727" y="1423463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Banking</a:t>
            </a:r>
          </a:p>
          <a:p>
            <a:pPr algn="ctr"/>
            <a:r>
              <a:rPr lang="en-US" sz="1000" dirty="0" smtClean="0"/>
              <a:t>Finance</a:t>
            </a:r>
            <a:endParaRPr lang="en-US" sz="1000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5152996" y="2183603"/>
            <a:ext cx="906962" cy="927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514694" y="30226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smtClean="0"/>
          </a:p>
          <a:p>
            <a:pPr algn="ctr"/>
            <a:r>
              <a:rPr lang="en-US" sz="1050" dirty="0" smtClean="0"/>
              <a:t>Our</a:t>
            </a:r>
          </a:p>
          <a:p>
            <a:pPr algn="ctr"/>
            <a:r>
              <a:rPr lang="en-US" sz="1050" dirty="0" smtClean="0"/>
              <a:t>Known</a:t>
            </a:r>
          </a:p>
          <a:p>
            <a:pPr algn="ctr"/>
            <a:r>
              <a:rPr lang="en-US" sz="1050" dirty="0" smtClean="0"/>
              <a:t>History</a:t>
            </a:r>
          </a:p>
          <a:p>
            <a:pPr algn="ctr"/>
            <a:endParaRPr lang="en-US" sz="1050" dirty="0"/>
          </a:p>
        </p:txBody>
      </p:sp>
      <p:sp>
        <p:nvSpPr>
          <p:cNvPr id="42" name="Oval 41"/>
          <p:cNvSpPr/>
          <p:nvPr/>
        </p:nvSpPr>
        <p:spPr>
          <a:xfrm>
            <a:off x="5795027" y="4508501"/>
            <a:ext cx="855133" cy="86080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Purchase</a:t>
            </a:r>
            <a:endParaRPr lang="en-US" sz="900" dirty="0"/>
          </a:p>
        </p:txBody>
      </p:sp>
      <p:cxnSp>
        <p:nvCxnSpPr>
          <p:cNvPr id="45" name="Straight Connector 44"/>
          <p:cNvCxnSpPr>
            <a:endCxn id="42" idx="2"/>
          </p:cNvCxnSpPr>
          <p:nvPr/>
        </p:nvCxnSpPr>
        <p:spPr>
          <a:xfrm>
            <a:off x="5152996" y="4024302"/>
            <a:ext cx="642031" cy="9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5642049" y="3502407"/>
            <a:ext cx="86475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780152"/>
            <a:ext cx="826566" cy="26784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65" y="3264085"/>
            <a:ext cx="869486" cy="5234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109382" y="3059623"/>
            <a:ext cx="520590" cy="20446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8" idx="2"/>
          </p:cNvCxnSpPr>
          <p:nvPr/>
        </p:nvCxnSpPr>
        <p:spPr>
          <a:xfrm flipV="1">
            <a:off x="1134782" y="3453002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223" y="4812398"/>
            <a:ext cx="653285" cy="3038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651" y="5259953"/>
            <a:ext cx="833731" cy="3710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7182" y="5579577"/>
            <a:ext cx="540618" cy="41977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760808" y="4923410"/>
            <a:ext cx="493617" cy="49406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0" idx="3"/>
          </p:cNvCxnSpPr>
          <p:nvPr/>
        </p:nvCxnSpPr>
        <p:spPr>
          <a:xfrm flipV="1">
            <a:off x="1999382" y="5206361"/>
            <a:ext cx="370916" cy="23914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465484" y="5382003"/>
            <a:ext cx="215246" cy="18208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2900" y="3048000"/>
            <a:ext cx="292100" cy="2921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3100" y="1204508"/>
            <a:ext cx="845289" cy="1554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9222" y="1391100"/>
            <a:ext cx="618067" cy="61806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5697" y="869473"/>
            <a:ext cx="483863" cy="304338"/>
          </a:xfrm>
          <a:prstGeom prst="rect">
            <a:avLst/>
          </a:prstGeom>
        </p:spPr>
      </p:pic>
      <p:cxnSp>
        <p:nvCxnSpPr>
          <p:cNvPr id="72" name="Straight Connector 71"/>
          <p:cNvCxnSpPr>
            <a:endCxn id="71" idx="2"/>
          </p:cNvCxnSpPr>
          <p:nvPr/>
        </p:nvCxnSpPr>
        <p:spPr>
          <a:xfrm flipV="1">
            <a:off x="6529565" y="1173811"/>
            <a:ext cx="158064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6760997" y="1402411"/>
            <a:ext cx="427203" cy="287752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815260" y="1700134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9860" y="5481262"/>
            <a:ext cx="825500" cy="29957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86600" y="4847380"/>
            <a:ext cx="850900" cy="45685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61728" y="5748219"/>
            <a:ext cx="720072" cy="38466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7395227" y="3225800"/>
            <a:ext cx="549362" cy="15373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68389" y="3571359"/>
            <a:ext cx="524913" cy="250343"/>
          </a:xfrm>
          <a:prstGeom prst="rect">
            <a:avLst/>
          </a:prstGeom>
        </p:spPr>
      </p:pic>
      <p:cxnSp>
        <p:nvCxnSpPr>
          <p:cNvPr id="84" name="Straight Connector 83"/>
          <p:cNvCxnSpPr>
            <a:endCxn id="83" idx="1"/>
          </p:cNvCxnSpPr>
          <p:nvPr/>
        </p:nvCxnSpPr>
        <p:spPr>
          <a:xfrm>
            <a:off x="7413538" y="3571360"/>
            <a:ext cx="454851" cy="12517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654879" y="4900670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565979" y="5281670"/>
            <a:ext cx="549362" cy="127891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Velocity (Speed)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7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Real-time/Fast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803399"/>
            <a:ext cx="2476500" cy="2476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69236" y="368300"/>
            <a:ext cx="8229600" cy="622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Real-Time Analytics/Decision Requirement</a:t>
            </a:r>
            <a:endParaRPr lang="en-US" sz="2800" b="1" dirty="0"/>
          </a:p>
        </p:txBody>
      </p:sp>
      <p:sp>
        <p:nvSpPr>
          <p:cNvPr id="8" name="Cloud 7"/>
          <p:cNvSpPr/>
          <p:nvPr/>
        </p:nvSpPr>
        <p:spPr>
          <a:xfrm>
            <a:off x="1701800" y="13715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5201108" y="135889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10"/>
          <p:cNvSpPr/>
          <p:nvPr/>
        </p:nvSpPr>
        <p:spPr>
          <a:xfrm>
            <a:off x="5880100" y="3132781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15223" y="3469331"/>
            <a:ext cx="163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Customer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Cloud 13"/>
          <p:cNvSpPr/>
          <p:nvPr/>
        </p:nvSpPr>
        <p:spPr>
          <a:xfrm>
            <a:off x="4203700" y="2031999"/>
            <a:ext cx="635000" cy="45926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03700" y="2083831"/>
            <a:ext cx="62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 smtClean="0"/>
              <a:t>Influence</a:t>
            </a:r>
          </a:p>
          <a:p>
            <a:pPr algn="ctr"/>
            <a:r>
              <a:rPr lang="en-US" sz="900" b="1" dirty="0" smtClean="0"/>
              <a:t>Behavior</a:t>
            </a:r>
            <a:endParaRPr lang="en-US" sz="900" b="1" dirty="0"/>
          </a:p>
        </p:txBody>
      </p:sp>
      <p:sp>
        <p:nvSpPr>
          <p:cNvPr id="16" name="Cloud 15"/>
          <p:cNvSpPr/>
          <p:nvPr/>
        </p:nvSpPr>
        <p:spPr>
          <a:xfrm>
            <a:off x="3378200" y="4365603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72268" y="1663699"/>
            <a:ext cx="1780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Product </a:t>
            </a:r>
          </a:p>
          <a:p>
            <a:pPr algn="ctr"/>
            <a:r>
              <a:rPr lang="en-US" sz="1600" b="1" dirty="0" smtClean="0"/>
              <a:t>Recommendations </a:t>
            </a:r>
          </a:p>
          <a:p>
            <a:pPr algn="ctr"/>
            <a:r>
              <a:rPr lang="en-US" sz="1600" b="1" dirty="0"/>
              <a:t>t</a:t>
            </a:r>
            <a:r>
              <a:rPr lang="en-US" sz="1600" b="1" dirty="0" smtClean="0"/>
              <a:t>hat are </a:t>
            </a:r>
            <a:r>
              <a:rPr lang="en-US" sz="1600" b="1" i="1" u="sng" dirty="0" smtClean="0"/>
              <a:t>Relevant</a:t>
            </a:r>
            <a:r>
              <a:rPr lang="en-US" sz="1600" b="1" dirty="0" smtClean="0"/>
              <a:t> </a:t>
            </a:r>
          </a:p>
          <a:p>
            <a:pPr algn="ctr"/>
            <a:r>
              <a:rPr lang="en-US" sz="1600" b="1" dirty="0" smtClean="0"/>
              <a:t>&amp; </a:t>
            </a:r>
            <a:r>
              <a:rPr lang="en-US" sz="1600" b="1" i="1" u="sng" dirty="0" smtClean="0"/>
              <a:t>Compelling</a:t>
            </a:r>
            <a:r>
              <a:rPr lang="en-US" sz="1600" b="1" dirty="0" smtClean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76824" y="3372364"/>
            <a:ext cx="16791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Friend Invitations </a:t>
            </a:r>
          </a:p>
          <a:p>
            <a:pPr algn="ctr"/>
            <a:r>
              <a:rPr lang="en-US" sz="1600" b="1" dirty="0" smtClean="0"/>
              <a:t>to join a </a:t>
            </a:r>
          </a:p>
          <a:p>
            <a:pPr algn="ctr"/>
            <a:r>
              <a:rPr lang="en-US" sz="1600" b="1" dirty="0" smtClean="0"/>
              <a:t>Game or Activity</a:t>
            </a:r>
          </a:p>
          <a:p>
            <a:pPr algn="ctr"/>
            <a:r>
              <a:rPr lang="en-US" sz="1600" b="1" dirty="0"/>
              <a:t>t</a:t>
            </a:r>
            <a:r>
              <a:rPr lang="en-US" sz="1600" b="1" dirty="0" smtClean="0"/>
              <a:t>hat expands</a:t>
            </a:r>
          </a:p>
          <a:p>
            <a:pPr algn="ctr"/>
            <a:r>
              <a:rPr lang="en-US" sz="1600" b="1" dirty="0" smtClean="0"/>
              <a:t>business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07913" y="4797571"/>
            <a:ext cx="1800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Preventing Fraud  </a:t>
            </a:r>
          </a:p>
          <a:p>
            <a:pPr algn="ctr"/>
            <a:r>
              <a:rPr lang="en-US" sz="1600" b="1" dirty="0" smtClean="0"/>
              <a:t> as it is </a:t>
            </a:r>
            <a:r>
              <a:rPr lang="en-US" sz="1600" b="1" i="1" u="sng" dirty="0" smtClean="0"/>
              <a:t>Occurring </a:t>
            </a:r>
          </a:p>
          <a:p>
            <a:pPr algn="ctr"/>
            <a:r>
              <a:rPr lang="en-US" sz="1600" b="1" dirty="0" smtClean="0"/>
              <a:t>&amp; preventing more</a:t>
            </a:r>
          </a:p>
          <a:p>
            <a:pPr algn="ctr"/>
            <a:r>
              <a:rPr lang="en-US" sz="1600" b="1" dirty="0" smtClean="0"/>
              <a:t>proactively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12308" y="1848364"/>
            <a:ext cx="2276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Learning why Customers </a:t>
            </a:r>
          </a:p>
          <a:p>
            <a:pPr algn="ctr"/>
            <a:r>
              <a:rPr lang="en-US" sz="1600" b="1" dirty="0" smtClean="0"/>
              <a:t>Switch to competitors</a:t>
            </a:r>
          </a:p>
          <a:p>
            <a:pPr algn="ctr"/>
            <a:r>
              <a:rPr lang="en-US" sz="1600" b="1" dirty="0" smtClean="0"/>
              <a:t> and their offers; in</a:t>
            </a:r>
          </a:p>
          <a:p>
            <a:pPr algn="ctr"/>
            <a:r>
              <a:rPr lang="en-US" sz="1600" b="1" dirty="0" smtClean="0"/>
              <a:t> time to Counter </a:t>
            </a:r>
          </a:p>
        </p:txBody>
      </p:sp>
      <p:sp>
        <p:nvSpPr>
          <p:cNvPr id="23" name="Cloud 22"/>
          <p:cNvSpPr/>
          <p:nvPr/>
        </p:nvSpPr>
        <p:spPr>
          <a:xfrm>
            <a:off x="901700" y="3448049"/>
            <a:ext cx="2222500" cy="179070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143548" y="3702217"/>
            <a:ext cx="17762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Improving the</a:t>
            </a:r>
          </a:p>
          <a:p>
            <a:pPr algn="ctr"/>
            <a:r>
              <a:rPr lang="en-US" sz="1600" b="1" dirty="0" smtClean="0"/>
              <a:t>Marketing </a:t>
            </a:r>
          </a:p>
          <a:p>
            <a:pPr algn="ctr"/>
            <a:r>
              <a:rPr lang="en-US" sz="1600" b="1" dirty="0" smtClean="0"/>
              <a:t>Effectiveness of a </a:t>
            </a:r>
          </a:p>
          <a:p>
            <a:pPr algn="ctr"/>
            <a:r>
              <a:rPr lang="en-US" sz="1600" b="1" dirty="0" smtClean="0"/>
              <a:t>Promotion while it</a:t>
            </a:r>
          </a:p>
          <a:p>
            <a:pPr algn="ctr"/>
            <a:r>
              <a:rPr lang="en-US" sz="1600" b="1" dirty="0" smtClean="0"/>
              <a:t>is still in Play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5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0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Big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39755"/>
            <a:ext cx="8382000" cy="5029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b="1" dirty="0" smtClean="0"/>
              <a:t>Big data</a:t>
            </a:r>
            <a:r>
              <a:rPr lang="en-US" dirty="0" smtClean="0"/>
              <a:t> </a:t>
            </a:r>
            <a:r>
              <a:rPr lang="en-US" dirty="0"/>
              <a:t>is the term for a collection of data sets so large and complex that it becomes difficult to process using on-hand database management tools or traditional data processing applications. </a:t>
            </a:r>
            <a:endParaRPr lang="en-US" dirty="0" smtClean="0"/>
          </a:p>
          <a:p>
            <a:r>
              <a:rPr lang="en-US" sz="4100" b="1" dirty="0" smtClean="0"/>
              <a:t>The </a:t>
            </a:r>
            <a:r>
              <a:rPr lang="en-US" sz="4100" b="1" dirty="0"/>
              <a:t>challenges </a:t>
            </a:r>
            <a:r>
              <a:rPr lang="en-US" dirty="0"/>
              <a:t>include </a:t>
            </a:r>
            <a:r>
              <a:rPr lang="en-US" dirty="0" smtClean="0">
                <a:solidFill>
                  <a:srgbClr val="FF0000"/>
                </a:solidFill>
              </a:rPr>
              <a:t>capture, storage, </a:t>
            </a:r>
            <a:r>
              <a:rPr lang="en-US" dirty="0">
                <a:solidFill>
                  <a:srgbClr val="FF0000"/>
                </a:solidFill>
              </a:rPr>
              <a:t>search, sharing, transfer, analysis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>
                <a:solidFill>
                  <a:srgbClr val="FF0000"/>
                </a:solidFill>
              </a:rPr>
              <a:t>and visualization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trend to larger data sets is due to the additional information derivable from analysis of a single large set of related data, as compared to separate smaller sets with the same total amount of data, allowing correlations to be found to "</a:t>
            </a:r>
            <a:r>
              <a:rPr lang="en-US" dirty="0">
                <a:solidFill>
                  <a:srgbClr val="0000FF"/>
                </a:solidFill>
              </a:rPr>
              <a:t>spot business trends, determine quality of research, prevent diseases, link legal citations, combat crime, and determine real-time roadway traffic conditions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81200" cy="473075"/>
          </a:xfrm>
        </p:spPr>
        <p:txBody>
          <a:bodyPr/>
          <a:lstStyle/>
          <a:p>
            <a:fld id="{EBFB1032-EA64-7144-B003-9BCC9D94B503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4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 fontScale="90000"/>
          </a:bodyPr>
          <a:lstStyle/>
          <a:p>
            <a:r>
              <a:rPr lang="en-US" b="1" cap="all" dirty="0"/>
              <a:t>7 KEY DRIVERS BEHIND THE BIG DATA MARKET</a:t>
            </a:r>
            <a:br>
              <a:rPr lang="en-US" b="1" cap="all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i="1" dirty="0"/>
              <a:t>Business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Opportunity </a:t>
            </a:r>
            <a:r>
              <a:rPr lang="en-US" dirty="0"/>
              <a:t>to enable innovative new business </a:t>
            </a:r>
            <a:r>
              <a:rPr lang="en-US" dirty="0" smtClean="0"/>
              <a:t>models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Potential </a:t>
            </a:r>
            <a:r>
              <a:rPr lang="en-US" dirty="0"/>
              <a:t>for new insights that drive competitive </a:t>
            </a:r>
            <a:r>
              <a:rPr lang="en-US" dirty="0" smtClean="0"/>
              <a:t>advantage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/>
              <a:t>Technical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Data </a:t>
            </a:r>
            <a:r>
              <a:rPr lang="en-US" dirty="0"/>
              <a:t>collected and stored continues to grow </a:t>
            </a:r>
            <a:r>
              <a:rPr lang="en-US" dirty="0" smtClean="0"/>
              <a:t>exponentially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Data </a:t>
            </a:r>
            <a:r>
              <a:rPr lang="en-US" dirty="0"/>
              <a:t>is increasingly everywhere and in many </a:t>
            </a:r>
            <a:r>
              <a:rPr lang="en-US" dirty="0" smtClean="0"/>
              <a:t>formats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Traditional </a:t>
            </a:r>
            <a:r>
              <a:rPr lang="en-US" dirty="0"/>
              <a:t>solutions are failing under new </a:t>
            </a:r>
            <a:r>
              <a:rPr lang="en-US" dirty="0" smtClean="0"/>
              <a:t>requirements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dirty="0" smtClean="0"/>
              <a:t>Financial</a:t>
            </a:r>
            <a:endParaRPr lang="en-US" b="1" dirty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Cost </a:t>
            </a:r>
            <a:r>
              <a:rPr lang="en-US" dirty="0"/>
              <a:t>of data systems, as a percentage of IT spend, continues to </a:t>
            </a:r>
            <a:r>
              <a:rPr lang="en-US" dirty="0" smtClean="0"/>
              <a:t>grow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Cost </a:t>
            </a:r>
            <a:r>
              <a:rPr lang="en-US" dirty="0"/>
              <a:t>advantages of commodity hardware &amp; open source software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553200"/>
            <a:ext cx="800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http://hortonworks.com/blog/7-key-drivers-for-the-big-data-market/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029200" y="3115746"/>
            <a:ext cx="3276600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 smtClean="0"/>
              <a:t>Big Data: </a:t>
            </a:r>
          </a:p>
          <a:p>
            <a:pPr algn="ctr"/>
            <a:r>
              <a:rPr lang="en-US" sz="2400" b="1" dirty="0" smtClean="0"/>
              <a:t>Batch Processing &amp; </a:t>
            </a:r>
          </a:p>
          <a:p>
            <a:pPr algn="ctr"/>
            <a:r>
              <a:rPr lang="en-US" sz="2400" b="1" dirty="0" smtClean="0"/>
              <a:t>Distributed Data Store</a:t>
            </a:r>
          </a:p>
          <a:p>
            <a:pPr algn="ctr"/>
            <a:r>
              <a:rPr lang="en-US" dirty="0" err="1" smtClean="0"/>
              <a:t>Hadoop</a:t>
            </a:r>
            <a:r>
              <a:rPr lang="en-US" dirty="0" smtClean="0"/>
              <a:t>/Spark; </a:t>
            </a:r>
            <a:r>
              <a:rPr lang="en-US" dirty="0" err="1" smtClean="0"/>
              <a:t>HBase</a:t>
            </a:r>
            <a:r>
              <a:rPr lang="en-US" dirty="0" smtClean="0"/>
              <a:t>/Cassandra</a:t>
            </a:r>
          </a:p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3991" y="2658546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BI Reporting</a:t>
            </a:r>
          </a:p>
          <a:p>
            <a:pPr algn="ctr"/>
            <a:r>
              <a:rPr lang="en-US" sz="2000" b="1" dirty="0" smtClean="0"/>
              <a:t>OLAP &amp; </a:t>
            </a:r>
          </a:p>
          <a:p>
            <a:pPr algn="ctr"/>
            <a:r>
              <a:rPr lang="en-US" sz="2000" b="1" dirty="0" err="1" smtClean="0"/>
              <a:t>Dataware</a:t>
            </a:r>
            <a:r>
              <a:rPr lang="en-US" sz="2000" b="1" dirty="0" smtClean="0"/>
              <a:t> house</a:t>
            </a:r>
          </a:p>
          <a:p>
            <a:pPr algn="ctr"/>
            <a:endParaRPr lang="en-US" sz="1100" dirty="0"/>
          </a:p>
          <a:p>
            <a:pPr algn="ctr"/>
            <a:r>
              <a:rPr lang="en-US" sz="1600" dirty="0" smtClean="0"/>
              <a:t>Business Objects, SAS, </a:t>
            </a:r>
            <a:r>
              <a:rPr lang="en-US" sz="1600" dirty="0" err="1" smtClean="0"/>
              <a:t>Informatica</a:t>
            </a:r>
            <a:r>
              <a:rPr lang="en-US" sz="1600" dirty="0" smtClean="0"/>
              <a:t>, </a:t>
            </a:r>
            <a:r>
              <a:rPr lang="en-US" sz="1600" dirty="0" err="1" smtClean="0"/>
              <a:t>Cognos</a:t>
            </a:r>
            <a:r>
              <a:rPr lang="en-US" sz="1600" dirty="0" smtClean="0"/>
              <a:t> other SQL Reporting Tools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3208865" y="1308113"/>
            <a:ext cx="2810935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Interactive Business Intelligence &amp;  </a:t>
            </a:r>
          </a:p>
          <a:p>
            <a:pPr algn="ctr"/>
            <a:r>
              <a:rPr lang="en-US" sz="2400" b="1" dirty="0" smtClean="0"/>
              <a:t>In-memory RDBMS</a:t>
            </a:r>
          </a:p>
          <a:p>
            <a:endParaRPr lang="en-US" sz="2400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QliqView</a:t>
            </a:r>
            <a:r>
              <a:rPr lang="en-US" dirty="0" smtClean="0"/>
              <a:t>, Tableau, HANA</a:t>
            </a:r>
          </a:p>
          <a:p>
            <a:pPr algn="ctr"/>
            <a:endParaRPr lang="en-US" sz="2400" b="1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16131" y="1600213"/>
            <a:ext cx="2751667" cy="21674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/>
          </a:p>
          <a:p>
            <a:pPr algn="ctr"/>
            <a:r>
              <a:rPr lang="en-US" sz="2400" b="1" dirty="0" smtClean="0"/>
              <a:t>Big Data:</a:t>
            </a:r>
          </a:p>
          <a:p>
            <a:pPr algn="ctr"/>
            <a:r>
              <a:rPr lang="en-US" sz="2400" b="1" dirty="0" smtClean="0"/>
              <a:t>Real Time &amp;</a:t>
            </a:r>
          </a:p>
          <a:p>
            <a:pPr algn="ctr"/>
            <a:r>
              <a:rPr lang="en-US" sz="2400" b="1" dirty="0" smtClean="0"/>
              <a:t>Single View</a:t>
            </a:r>
            <a:endParaRPr lang="en-US" sz="2400" b="1" dirty="0"/>
          </a:p>
          <a:p>
            <a:pPr algn="ctr"/>
            <a:endParaRPr lang="en-US" sz="2000" dirty="0" smtClean="0"/>
          </a:p>
          <a:p>
            <a:pPr algn="ctr"/>
            <a:r>
              <a:rPr lang="en-US" dirty="0" smtClean="0"/>
              <a:t>Graph Databases</a:t>
            </a:r>
          </a:p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80054" y="609618"/>
            <a:ext cx="7374479" cy="592666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The Evolution </a:t>
            </a:r>
            <a:r>
              <a:rPr lang="en-US" sz="2800" dirty="0" smtClean="0"/>
              <a:t>of Business Intelligence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74542" y="5350915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1990’s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104009" y="5350918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2000’s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63815" y="5350918"/>
            <a:ext cx="1010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2010’s</a:t>
            </a:r>
            <a:endParaRPr lang="en-US" sz="2400" b="1" dirty="0"/>
          </a:p>
        </p:txBody>
      </p:sp>
      <p:cxnSp>
        <p:nvCxnSpPr>
          <p:cNvPr id="3" name="Straight Arrow Connector 2"/>
          <p:cNvCxnSpPr>
            <a:stCxn id="7" idx="0"/>
          </p:cNvCxnSpPr>
          <p:nvPr/>
        </p:nvCxnSpPr>
        <p:spPr>
          <a:xfrm flipV="1">
            <a:off x="1629825" y="1752600"/>
            <a:ext cx="1579040" cy="905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51613" y="1916668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7" idx="3"/>
            <a:endCxn id="14" idx="1"/>
          </p:cNvCxnSpPr>
          <p:nvPr/>
        </p:nvCxnSpPr>
        <p:spPr>
          <a:xfrm>
            <a:off x="3005658" y="3742280"/>
            <a:ext cx="2023542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922" y="3927528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8" idx="3"/>
            <a:endCxn id="9" idx="1"/>
          </p:cNvCxnSpPr>
          <p:nvPr/>
        </p:nvCxnSpPr>
        <p:spPr>
          <a:xfrm>
            <a:off x="6019800" y="2391847"/>
            <a:ext cx="296331" cy="292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</p:cNvCxnSpPr>
          <p:nvPr/>
        </p:nvCxnSpPr>
        <p:spPr>
          <a:xfrm flipV="1">
            <a:off x="8305800" y="3767680"/>
            <a:ext cx="38100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62669" y="2124115"/>
            <a:ext cx="66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317511" y="3913214"/>
            <a:ext cx="762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1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</a:t>
            </a:r>
            <a:r>
              <a:rPr lang="en-US" sz="2000" dirty="0" smtClean="0"/>
              <a:t>e.g. Teradata</a:t>
            </a:r>
            <a:r>
              <a:rPr lang="en-US" sz="2000" dirty="0"/>
              <a:t>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534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9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5487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4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159"/>
            <a:ext cx="9144000" cy="60142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816"/>
            <a:ext cx="9144000" cy="51529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755"/>
            <a:ext cx="9143999" cy="581648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8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</a:t>
            </a:r>
            <a:r>
              <a:rPr lang="en-US" dirty="0"/>
              <a:t>of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structured semistructured and unstructured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199"/>
            <a:ext cx="9143999" cy="469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616"/>
            <a:ext cx="9143999" cy="565676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81000"/>
            <a:ext cx="9144000" cy="6096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8"/>
            <a:ext cx="9144000" cy="627347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0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9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8200"/>
            <a:ext cx="9144000" cy="47244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82" y="1786040"/>
            <a:ext cx="5915919" cy="4182825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5" y="134283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91" y="4191000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Volume (Scale)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16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4525963"/>
          </a:xfrm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773113" y="1358901"/>
            <a:ext cx="282575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smtClean="0">
                <a:solidFill>
                  <a:srgbClr val="00A4DE"/>
                </a:solidFill>
              </a:rPr>
              <a:t>12+ TBs</a:t>
            </a:r>
            <a:r>
              <a:rPr lang="en-US" sz="1300" kern="0" smtClean="0">
                <a:solidFill>
                  <a:srgbClr val="000000"/>
                </a:solidFill>
              </a:rPr>
              <a:t> </a:t>
            </a:r>
            <a:br>
              <a:rPr lang="en-US" sz="1300" kern="0" smtClean="0">
                <a:solidFill>
                  <a:srgbClr val="000000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of tweet data </a:t>
            </a:r>
            <a:br>
              <a:rPr lang="en-US" sz="1400" kern="0" smtClean="0">
                <a:solidFill>
                  <a:srgbClr val="075314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every day</a:t>
            </a:r>
          </a:p>
        </p:txBody>
      </p:sp>
      <p:sp>
        <p:nvSpPr>
          <p:cNvPr id="13" name="Text Box 38"/>
          <p:cNvSpPr txBox="1">
            <a:spLocks noChangeArrowheads="1"/>
          </p:cNvSpPr>
          <p:nvPr/>
        </p:nvSpPr>
        <p:spPr bwMode="auto">
          <a:xfrm>
            <a:off x="2138363" y="4549776"/>
            <a:ext cx="1325562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7" rIns="91435" bIns="45717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800" i="1" kern="0" smtClean="0">
                <a:solidFill>
                  <a:srgbClr val="00A4DE"/>
                </a:solidFill>
              </a:rPr>
              <a:t>25+ TBs </a:t>
            </a:r>
            <a:r>
              <a:rPr lang="en-US" sz="1400" kern="0" smtClean="0">
                <a:solidFill>
                  <a:srgbClr val="075314"/>
                </a:solidFill>
              </a:rPr>
              <a:t>of</a:t>
            </a:r>
            <a:br>
              <a:rPr lang="en-US" sz="1400" kern="0" smtClean="0">
                <a:solidFill>
                  <a:srgbClr val="075314"/>
                </a:solidFill>
              </a:rPr>
            </a:br>
            <a:r>
              <a:rPr lang="en-US" sz="1400" kern="0" smtClean="0">
                <a:solidFill>
                  <a:srgbClr val="075314"/>
                </a:solidFill>
              </a:rPr>
              <a:t>log data every day</a:t>
            </a:r>
          </a:p>
        </p:txBody>
      </p:sp>
      <p:pic>
        <p:nvPicPr>
          <p:cNvPr id="1741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2036764"/>
            <a:ext cx="2784475" cy="25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 rot="16200000">
            <a:off x="-189706" y="3556795"/>
            <a:ext cx="147002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b="0" i="1" kern="0" dirty="0">
                <a:solidFill>
                  <a:srgbClr val="00A4DE"/>
                </a:solidFill>
                <a:cs typeface="+mn-cs"/>
              </a:rPr>
              <a:t>? TBs </a:t>
            </a: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of</a:t>
            </a:r>
            <a:br>
              <a:rPr lang="en-US" sz="1400" b="0" kern="0" dirty="0">
                <a:solidFill>
                  <a:srgbClr val="075314"/>
                </a:solidFill>
                <a:cs typeface="+mn-cs"/>
              </a:rPr>
            </a:br>
            <a:r>
              <a:rPr lang="en-US" sz="1400" b="0" kern="0" dirty="0">
                <a:solidFill>
                  <a:srgbClr val="075314"/>
                </a:solidFill>
                <a:cs typeface="+mn-cs"/>
              </a:rPr>
              <a:t>data every day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376238" y="4638676"/>
            <a:ext cx="1638300" cy="1509713"/>
            <a:chOff x="264585" y="4317999"/>
            <a:chExt cx="1842062" cy="2180183"/>
          </a:xfrm>
        </p:grpSpPr>
        <p:pic>
          <p:nvPicPr>
            <p:cNvPr id="17427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26" y="6117182"/>
              <a:ext cx="892629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8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585" y="4317999"/>
              <a:ext cx="1842062" cy="17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rapezoid 18"/>
          <p:cNvSpPr/>
          <p:nvPr/>
        </p:nvSpPr>
        <p:spPr bwMode="auto">
          <a:xfrm rot="16200000">
            <a:off x="3103563" y="115888"/>
            <a:ext cx="5651500" cy="6334125"/>
          </a:xfrm>
          <a:prstGeom prst="trapezoid">
            <a:avLst>
              <a:gd name="adj" fmla="val 28745"/>
            </a:avLst>
          </a:prstGeom>
          <a:solidFill>
            <a:srgbClr val="7889FB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endParaRPr lang="en-US" sz="1400" b="0" ker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3886200" y="627064"/>
            <a:ext cx="5337175" cy="5902325"/>
            <a:chOff x="3733800" y="742950"/>
            <a:chExt cx="5337175" cy="5902325"/>
          </a:xfrm>
        </p:grpSpPr>
        <p:grpSp>
          <p:nvGrpSpPr>
            <p:cNvPr id="17419" name="Group 11"/>
            <p:cNvGrpSpPr>
              <a:grpSpLocks/>
            </p:cNvGrpSpPr>
            <p:nvPr/>
          </p:nvGrpSpPr>
          <p:grpSpPr bwMode="auto">
            <a:xfrm>
              <a:off x="3744913" y="742950"/>
              <a:ext cx="5326062" cy="5704900"/>
              <a:chOff x="3744913" y="742950"/>
              <a:chExt cx="5326062" cy="5704900"/>
            </a:xfrm>
          </p:grpSpPr>
          <p:pic>
            <p:nvPicPr>
              <p:cNvPr id="17421" name="Picture 40" descr="mobile-internet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75222">
                <a:off x="7105650" y="858838"/>
                <a:ext cx="942975" cy="1265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22" name="Picture 1" descr="TrendsMontag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4913" y="1103313"/>
                <a:ext cx="4648200" cy="51927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423" name="Rectangle 4"/>
              <p:cNvSpPr>
                <a:spLocks noChangeArrowheads="1"/>
              </p:cNvSpPr>
              <p:nvPr/>
            </p:nvSpPr>
            <p:spPr bwMode="auto">
              <a:xfrm>
                <a:off x="7805738" y="4570413"/>
                <a:ext cx="1265237" cy="187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2+ billion</a:t>
                </a:r>
                <a:r>
                  <a:rPr lang="en-US" sz="1400">
                    <a:solidFill>
                      <a:srgbClr val="075314"/>
                    </a:solidFill>
                  </a:rPr>
                  <a:t> people on the Web by end 2011 </a:t>
                </a:r>
                <a:endParaRPr lang="en-US" b="0"/>
              </a:p>
            </p:txBody>
          </p:sp>
          <p:sp>
            <p:nvSpPr>
              <p:cNvPr id="17424" name="Rectangle 4"/>
              <p:cNvSpPr>
                <a:spLocks noChangeArrowheads="1"/>
              </p:cNvSpPr>
              <p:nvPr/>
            </p:nvSpPr>
            <p:spPr bwMode="auto">
              <a:xfrm>
                <a:off x="4297363" y="927631"/>
                <a:ext cx="1997075" cy="1169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ctr" eaLnBrk="1" hangingPunct="1"/>
                <a:r>
                  <a:rPr lang="en-US" i="1">
                    <a:solidFill>
                      <a:srgbClr val="00A4DE"/>
                    </a:solidFill>
                  </a:rPr>
                  <a:t>30 billion</a:t>
                </a:r>
                <a:r>
                  <a:rPr lang="en-US" sz="1400">
                    <a:solidFill>
                      <a:srgbClr val="075314"/>
                    </a:solidFill>
                  </a:rPr>
                  <a:t> RFID tags today</a:t>
                </a:r>
                <a:br>
                  <a:rPr lang="en-US" sz="1400">
                    <a:solidFill>
                      <a:srgbClr val="075314"/>
                    </a:solidFill>
                  </a:rPr>
                </a:br>
                <a:r>
                  <a:rPr lang="en-US" sz="1400">
                    <a:solidFill>
                      <a:srgbClr val="075314"/>
                    </a:solidFill>
                  </a:rPr>
                  <a:t> (1.3B in 2005)</a:t>
                </a:r>
                <a:endParaRPr lang="en-US" b="0"/>
              </a:p>
            </p:txBody>
          </p:sp>
          <p:sp>
            <p:nvSpPr>
              <p:cNvPr id="17425" name="Rectangle 4"/>
              <p:cNvSpPr>
                <a:spLocks noChangeArrowheads="1"/>
              </p:cNvSpPr>
              <p:nvPr/>
            </p:nvSpPr>
            <p:spPr bwMode="auto">
              <a:xfrm>
                <a:off x="7747000" y="742950"/>
                <a:ext cx="1323975" cy="1857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4.6 billion</a:t>
                </a:r>
                <a:r>
                  <a:rPr lang="en-US" sz="1400">
                    <a:solidFill>
                      <a:srgbClr val="075314"/>
                    </a:solidFill>
                  </a:rPr>
                  <a:t> camera phones world wide</a:t>
                </a:r>
                <a:endParaRPr lang="en-US" b="0"/>
              </a:p>
            </p:txBody>
          </p:sp>
          <p:sp>
            <p:nvSpPr>
              <p:cNvPr id="17426" name="Rectangle 5"/>
              <p:cNvSpPr>
                <a:spLocks noChangeArrowheads="1"/>
              </p:cNvSpPr>
              <p:nvPr/>
            </p:nvSpPr>
            <p:spPr bwMode="auto">
              <a:xfrm>
                <a:off x="7696200" y="2609850"/>
                <a:ext cx="1374775" cy="2215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0" tIns="228600" rIns="228600" bIns="228600">
                <a:spAutoFit/>
              </a:bodyPr>
              <a:lstStyle/>
              <a:p>
                <a:pPr algn="r" eaLnBrk="1" hangingPunct="1"/>
                <a:r>
                  <a:rPr lang="en-US" i="1">
                    <a:solidFill>
                      <a:srgbClr val="00A4DE"/>
                    </a:solidFill>
                  </a:rPr>
                  <a:t>100s of millions of GPS enabled</a:t>
                </a:r>
                <a:r>
                  <a:rPr lang="en-US" sz="1400">
                    <a:solidFill>
                      <a:srgbClr val="075314"/>
                    </a:solidFill>
                  </a:rPr>
                  <a:t> devices sold annually</a:t>
                </a:r>
                <a:endParaRPr lang="en-US" b="0"/>
              </a:p>
            </p:txBody>
          </p:sp>
        </p:grpSp>
        <p:sp>
          <p:nvSpPr>
            <p:cNvPr id="17420" name="Rectangle 4"/>
            <p:cNvSpPr>
              <a:spLocks noChangeArrowheads="1"/>
            </p:cNvSpPr>
            <p:nvPr/>
          </p:nvSpPr>
          <p:spPr bwMode="auto">
            <a:xfrm>
              <a:off x="3733800" y="5487988"/>
              <a:ext cx="2374900" cy="11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28600" tIns="228600" rIns="228600" bIns="228600">
              <a:spAutoFit/>
            </a:bodyPr>
            <a:lstStyle/>
            <a:p>
              <a:pPr algn="ctr" eaLnBrk="1" hangingPunct="1"/>
              <a:r>
                <a:rPr lang="en-US" i="1">
                  <a:solidFill>
                    <a:srgbClr val="00A4DE"/>
                  </a:solidFill>
                </a:rPr>
                <a:t>76 million</a:t>
              </a:r>
              <a:r>
                <a:rPr lang="en-US" sz="1400">
                  <a:solidFill>
                    <a:srgbClr val="075314"/>
                  </a:solidFill>
                </a:rPr>
                <a:t> smart meters in 2009…</a:t>
              </a:r>
              <a:br>
                <a:rPr lang="en-US" sz="1400">
                  <a:solidFill>
                    <a:srgbClr val="075314"/>
                  </a:solidFill>
                </a:rPr>
              </a:br>
              <a:r>
                <a:rPr lang="en-US" sz="1400">
                  <a:solidFill>
                    <a:srgbClr val="075314"/>
                  </a:solidFill>
                </a:rPr>
                <a:t> 200M by 2014 </a:t>
              </a:r>
              <a:endParaRPr lang="en-US" b="0"/>
            </a:p>
          </p:txBody>
        </p:sp>
      </p:grpSp>
      <p:sp>
        <p:nvSpPr>
          <p:cNvPr id="29" name="Trapezoid 28"/>
          <p:cNvSpPr/>
          <p:nvPr/>
        </p:nvSpPr>
        <p:spPr bwMode="auto">
          <a:xfrm rot="16200000">
            <a:off x="3255963" y="268288"/>
            <a:ext cx="5651500" cy="6334125"/>
          </a:xfrm>
          <a:prstGeom prst="trapezoid">
            <a:avLst>
              <a:gd name="adj" fmla="val 28745"/>
            </a:avLst>
          </a:prstGeom>
          <a:solidFill>
            <a:schemeClr val="tx2">
              <a:alpha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2075" tIns="46038" rIns="92075" bIns="46038"/>
          <a:lstStyle/>
          <a:p>
            <a:pPr eaLnBrk="1" hangingPunct="1">
              <a:spcBef>
                <a:spcPct val="50000"/>
              </a:spcBef>
              <a:defRPr/>
            </a:pP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DFFFFD-3B3E-4576-A5F0-2FC5AA489A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Variety (Complexity)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265" y="1707926"/>
            <a:ext cx="5285935" cy="400707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Relational Data (Tables/Transaction/Legacy Data)</a:t>
            </a:r>
          </a:p>
          <a:p>
            <a:r>
              <a:rPr lang="en-US" dirty="0"/>
              <a:t>Text Data (Web)</a:t>
            </a:r>
          </a:p>
          <a:p>
            <a:r>
              <a:rPr lang="en-US" dirty="0"/>
              <a:t>Semi-structured Data (XML) </a:t>
            </a:r>
          </a:p>
          <a:p>
            <a:r>
              <a:rPr lang="en-US" dirty="0"/>
              <a:t>Graph Data</a:t>
            </a:r>
          </a:p>
          <a:p>
            <a:pPr lvl="1"/>
            <a:r>
              <a:rPr lang="en-US" dirty="0"/>
              <a:t>Social Network, Semantic Web (RDF), …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Streaming Data </a:t>
            </a:r>
          </a:p>
          <a:p>
            <a:pPr lvl="1"/>
            <a:r>
              <a:rPr lang="en-US" dirty="0"/>
              <a:t>You can only scan the data once</a:t>
            </a:r>
          </a:p>
          <a:p>
            <a:endParaRPr lang="en-US" dirty="0" smtClean="0"/>
          </a:p>
          <a:p>
            <a:r>
              <a:rPr lang="en-US" dirty="0" smtClean="0"/>
              <a:t>A single application can be generating/collecting many types of data  </a:t>
            </a:r>
          </a:p>
          <a:p>
            <a:endParaRPr lang="en-US" dirty="0"/>
          </a:p>
          <a:p>
            <a:r>
              <a:rPr lang="en-US" dirty="0" smtClean="0"/>
              <a:t>Big Public Data (online, weather, finance, </a:t>
            </a:r>
            <a:r>
              <a:rPr lang="en-US" dirty="0" err="1" smtClean="0"/>
              <a:t>etc</a:t>
            </a:r>
            <a:r>
              <a:rPr lang="en-US" dirty="0" smtClean="0"/>
              <a:t>)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0" y="5943600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461" y="2106721"/>
            <a:ext cx="7985342" cy="2979629"/>
          </a:xfrm>
        </p:spPr>
        <p:txBody>
          <a:bodyPr>
            <a:noAutofit/>
          </a:bodyPr>
          <a:lstStyle/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scale at which the data is growing.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Variety: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encompasses structured data (customer information), semi-structured (XML), unstructured data (videos, images, sensors)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Velocity: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 and dynamic streaming data from business applications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additional value from big data sources to provide business insights for better decision making.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Veracity: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dependability, trustworthiness, reliability and  certainty of data.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Validity: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correctness, authenticity, accuracy of data used for extracting useful information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Variability: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evolving behavior of a data source. </a:t>
            </a:r>
            <a:r>
              <a:rPr lang="en-US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different coffee blends is variety. Each blend may taste different on different days - variability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21052" y="6019800"/>
            <a:ext cx="4745736" cy="273844"/>
          </a:xfrm>
        </p:spPr>
        <p:txBody>
          <a:bodyPr/>
          <a:lstStyle/>
          <a:p>
            <a:pPr algn="ctr"/>
            <a:r>
              <a:rPr lang="en-US" sz="97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Oxford University Press 2020. All rights reserved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97909" y="1373950"/>
            <a:ext cx="8192022" cy="64822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50" b="1" dirty="0">
                <a:solidFill>
                  <a:prstClr val="black"/>
                </a:solidFill>
                <a:latin typeface="Calibri" panose="020F0502020204030204" pitchFamily="34" charset="0"/>
              </a:rPr>
              <a:t>Big Data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3891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2461" y="2106721"/>
            <a:ext cx="7985342" cy="2979629"/>
          </a:xfrm>
        </p:spPr>
        <p:txBody>
          <a:bodyPr>
            <a:noAutofit/>
          </a:bodyPr>
          <a:lstStyle/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Visualisation: 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communicate information clearly and effectively to its intended users </a:t>
            </a:r>
            <a:r>
              <a:rPr lang="en-US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Charts and graphs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Viscosity: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velocity relative to the time scale of events. Gives  time lag between the occurrence and usage of an event. Only highly viscous data is stored; less viscous data calls for quick action.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Virality</a:t>
            </a: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dispersion/ spread in a people-to-people network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Volatality</a:t>
            </a: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measure of the rate of loss/stability of data. Time for validity and storage of data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Venue: source of data and methods to obtain it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Vocabulary: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models and data structures used to organize, store, and </a:t>
            </a:r>
            <a:r>
              <a:rPr lang="en-US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analyse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</a:p>
          <a:p>
            <a:pPr marL="257175" indent="-257175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575" b="1" cap="none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Versatality</a:t>
            </a:r>
            <a:r>
              <a:rPr lang="en-IN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data </a:t>
            </a:r>
            <a:r>
              <a:rPr lang="en-US" sz="1575" b="1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differently under different contexts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5791200"/>
            <a:ext cx="4745736" cy="273844"/>
          </a:xfrm>
        </p:spPr>
        <p:txBody>
          <a:bodyPr/>
          <a:lstStyle/>
          <a:p>
            <a:pPr algn="ctr"/>
            <a:r>
              <a:rPr lang="en-US" sz="975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© Oxford University Press 2020. All rights reserved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97909" y="1373950"/>
            <a:ext cx="8192022" cy="648221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750" b="1" dirty="0">
                <a:solidFill>
                  <a:prstClr val="black"/>
                </a:solidFill>
                <a:latin typeface="Calibri" panose="020F0502020204030204" pitchFamily="34" charset="0"/>
              </a:rPr>
              <a:t>Big Data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7410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1307</Words>
  <Application>Microsoft Office PowerPoint</Application>
  <PresentationFormat>On-screen Show (4:3)</PresentationFormat>
  <Paragraphs>253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ＭＳ Ｐゴシック</vt:lpstr>
      <vt:lpstr>Arial</vt:lpstr>
      <vt:lpstr>Calibri</vt:lpstr>
      <vt:lpstr>Century Gothic</vt:lpstr>
      <vt:lpstr>Times New Roman</vt:lpstr>
      <vt:lpstr>Wingdings</vt:lpstr>
      <vt:lpstr>Wingdings 3</vt:lpstr>
      <vt:lpstr>Office Theme</vt:lpstr>
      <vt:lpstr>Ion Boardroom</vt:lpstr>
      <vt:lpstr>1_Ion Boardroom</vt:lpstr>
      <vt:lpstr>Introduction to Big Data &amp; Data Science</vt:lpstr>
      <vt:lpstr>What’s Big Data?</vt:lpstr>
      <vt:lpstr>Types of data</vt:lpstr>
      <vt:lpstr>Big Data: 3V’s</vt:lpstr>
      <vt:lpstr>Volume (Scale) </vt:lpstr>
      <vt:lpstr>PowerPoint Presentation</vt:lpstr>
      <vt:lpstr>Variety (Complexity)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 (Speed) </vt:lpstr>
      <vt:lpstr>Real-time/Fast Data</vt:lpstr>
      <vt:lpstr>PowerPoint Presentation</vt:lpstr>
      <vt:lpstr>Some Make it 4V’s</vt:lpstr>
      <vt:lpstr>Harnessing Big Data</vt:lpstr>
      <vt:lpstr>The Model Has Changed…</vt:lpstr>
      <vt:lpstr>7 KEY DRIVERS BEHIND THE BIG DATA MARKET </vt:lpstr>
      <vt:lpstr>What’s driving Big Data</vt:lpstr>
      <vt:lpstr>The Evolution of Business Intelligence</vt:lpstr>
      <vt:lpstr>Big Data Analytics</vt:lpstr>
      <vt:lpstr>PowerPoint Presentation</vt:lpstr>
      <vt:lpstr>Big Data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Jin</dc:creator>
  <cp:lastModifiedBy>Resources</cp:lastModifiedBy>
  <cp:revision>85</cp:revision>
  <dcterms:created xsi:type="dcterms:W3CDTF">2012-01-12T20:50:20Z</dcterms:created>
  <dcterms:modified xsi:type="dcterms:W3CDTF">2021-07-23T04:46:44Z</dcterms:modified>
</cp:coreProperties>
</file>